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C8CDD-59FF-45FA-87CC-C0F5173377F5}" type="datetimeFigureOut">
              <a:rPr lang="pl-PL" smtClean="0"/>
              <a:pPr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2DE6B-EFEE-48AB-9344-9E893FCD02A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gov.pl/" TargetMode="External"/><Relationship Id="rId2" Type="http://schemas.openxmlformats.org/officeDocument/2006/relationships/hyperlink" Target="http://www.oke.krakow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ef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Egzamin ósmoklasisty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757378"/>
          </a:xfrm>
        </p:spPr>
        <p:txBody>
          <a:bodyPr/>
          <a:lstStyle/>
          <a:p>
            <a:r>
              <a:rPr lang="pl-PL" dirty="0" smtClean="0"/>
              <a:t>Terminy, procedury, informacje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PRZEBIEG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4. Podczas egzaminu z każdego przedmiotu każdy zdający siedzi przy osobnym stoliku. Na stoliku mogą znajdować się wyłącznie arkusze egzaminacyjne, materiały i przybory pomocnicze wskazane w komunikacie dyrektora CKE oraz – w przypadku uczniów chorych lub niepełnosprawnych – leki i inne pomoce konieczne ze względu na chorobę lub niepełnosprawność. </a:t>
            </a:r>
          </a:p>
          <a:p>
            <a:pPr>
              <a:buNone/>
            </a:pPr>
            <a:r>
              <a:rPr lang="pl-PL" dirty="0"/>
              <a:t>5</a:t>
            </a:r>
            <a:r>
              <a:rPr lang="pl-PL" dirty="0" smtClean="0"/>
              <a:t>. Do sali egzaminacyjnej nie można wnosić żadnych urządzeń telekomunikacyjnych, np. </a:t>
            </a:r>
            <a:r>
              <a:rPr lang="pl-PL" b="1" dirty="0" smtClean="0"/>
              <a:t>telefonów komórkowych, odtwarzaczy mp3, </a:t>
            </a:r>
            <a:r>
              <a:rPr lang="pl-PL" b="1" dirty="0" err="1" smtClean="0"/>
              <a:t>smartwatchy</a:t>
            </a:r>
            <a:r>
              <a:rPr lang="pl-PL" b="1" dirty="0" smtClean="0"/>
              <a:t>, ani korzystać z nich w tej sali</a:t>
            </a:r>
            <a:r>
              <a:rPr lang="pl-PL" dirty="0" smtClean="0"/>
              <a:t>. </a:t>
            </a:r>
            <a:r>
              <a:rPr lang="pl-PL" u="sng" dirty="0" smtClean="0"/>
              <a:t>Złamanie powyższej zasady będzie każdorazowo skutkować unieważnieniem egzaminu z danego przedmiotu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6. W czasie egzaminu zdający </a:t>
            </a:r>
            <a:r>
              <a:rPr lang="pl-PL" b="1" dirty="0" smtClean="0"/>
              <a:t>mogą opuszczać salę egzaminacyjną w uzasadnionej sytuacji</a:t>
            </a:r>
            <a:r>
              <a:rPr lang="pl-PL" dirty="0" smtClean="0"/>
              <a:t>, po uzyskaniu zezwolenia przewodniczącego zespołu nadzorującego i po zapewnieniu warunków wykluczających możliwość kontaktowania się z innymi osobami, poza osobami udzielającymi pomocy medycznej.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PRZEBIEG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7. Członkowie zespołu nadzorującego </a:t>
            </a:r>
            <a:r>
              <a:rPr lang="pl-PL" b="1" dirty="0" smtClean="0"/>
              <a:t>nie mogą udzielać zdającym wyjaśnień dotyczących zadań </a:t>
            </a:r>
            <a:r>
              <a:rPr lang="pl-PL" dirty="0" smtClean="0"/>
              <a:t>egzaminacyjnych. </a:t>
            </a:r>
            <a:r>
              <a:rPr lang="pl-PL" b="1" dirty="0" smtClean="0"/>
              <a:t>Nie mogą </a:t>
            </a:r>
            <a:r>
              <a:rPr lang="pl-PL" dirty="0" smtClean="0"/>
              <a:t>również w żaden sposób </a:t>
            </a:r>
            <a:r>
              <a:rPr lang="pl-PL" b="1" dirty="0" smtClean="0"/>
              <a:t>komentować zadań </a:t>
            </a:r>
            <a:r>
              <a:rPr lang="pl-PL" dirty="0" smtClean="0"/>
              <a:t>egzaminacyjnych. </a:t>
            </a:r>
          </a:p>
          <a:p>
            <a:pPr>
              <a:buNone/>
            </a:pPr>
            <a:r>
              <a:rPr lang="pl-PL" dirty="0" smtClean="0"/>
              <a:t>8. W przypadku: </a:t>
            </a:r>
          </a:p>
          <a:p>
            <a:pPr marL="514350" indent="-514350">
              <a:buAutoNum type="alphaLcPeriod"/>
            </a:pPr>
            <a:r>
              <a:rPr lang="pl-PL" dirty="0" smtClean="0"/>
              <a:t>stwierdzenia niesamodzielnego rozwiązywania zadań egzaminacyjnych lub </a:t>
            </a:r>
          </a:p>
          <a:p>
            <a:pPr marL="514350" indent="-514350">
              <a:buAutoNum type="alphaLcPeriod"/>
            </a:pPr>
            <a:r>
              <a:rPr lang="pl-PL" dirty="0" smtClean="0"/>
              <a:t>b. zakłócania przebiegu egzaminu, lub </a:t>
            </a:r>
          </a:p>
          <a:p>
            <a:pPr marL="514350" indent="-514350">
              <a:buAutoNum type="alphaLcPeriod"/>
            </a:pPr>
            <a:r>
              <a:rPr lang="pl-PL" dirty="0" smtClean="0"/>
              <a:t>c. wniesienia do sali egzaminacyjnej materiałów lub przyborów pomocniczych niewymienionych w komunikacie dyrektora CKE 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r>
              <a:rPr lang="pl-PL" b="1" dirty="0" smtClean="0"/>
              <a:t>egzamin danego ucznia z danego przedmiotu egzaminacyjnego może zostać unieważniony.</a:t>
            </a:r>
            <a:endParaRPr lang="pl-P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UNIEWAŻNIENIE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Uczeń </a:t>
            </a:r>
            <a:r>
              <a:rPr lang="pl-PL" b="1" dirty="0" smtClean="0"/>
              <a:t>ma obowiązek samodzielnie rozwiązywać zadania </a:t>
            </a:r>
            <a:r>
              <a:rPr lang="pl-PL" dirty="0" smtClean="0"/>
              <a:t>zawarte w arkuszu egzaminacyjnym, w szczególności tworzyć własny tekst lub własne rozwiązania zadań </a:t>
            </a:r>
            <a:br>
              <a:rPr lang="pl-PL" dirty="0" smtClean="0"/>
            </a:br>
            <a:r>
              <a:rPr lang="pl-PL" dirty="0" smtClean="0"/>
              <a:t>w czasie trwania egzaminu.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Unieważnienie</a:t>
            </a:r>
            <a:r>
              <a:rPr lang="pl-PL" dirty="0" smtClean="0"/>
              <a:t> może nastąpić: </a:t>
            </a:r>
          </a:p>
          <a:p>
            <a:pPr marL="514350" indent="-514350">
              <a:buAutoNum type="alphaLcPeriod"/>
            </a:pPr>
            <a:r>
              <a:rPr lang="pl-PL" dirty="0" smtClean="0"/>
              <a:t>podczas egzaminu lub </a:t>
            </a:r>
          </a:p>
          <a:p>
            <a:pPr marL="514350" indent="-514350">
              <a:buAutoNum type="alphaLcPeriod"/>
            </a:pPr>
            <a:r>
              <a:rPr lang="pl-PL" dirty="0" smtClean="0"/>
              <a:t>po egzaminie, jeżeli podczas sprawdzania pracy egzaminacyjnej stwierdzone zostanie niesamodzielne rozwiązywanie zadania lub zadań egzaminacyjnych przez ucznia.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UNIEWAŻNIENIE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Unieważnienie podczas egzaminu następuje, jeżeli uczeń: </a:t>
            </a:r>
          </a:p>
          <a:p>
            <a:pPr marL="514350" indent="-514350">
              <a:buAutoNum type="alphaLcPeriod"/>
            </a:pPr>
            <a:r>
              <a:rPr lang="pl-PL" dirty="0" smtClean="0"/>
              <a:t>rozwiązuje zadania egzaminacyjne </a:t>
            </a:r>
            <a:r>
              <a:rPr lang="pl-PL" b="1" dirty="0" smtClean="0"/>
              <a:t>niesamodzielnie</a:t>
            </a:r>
            <a:r>
              <a:rPr lang="pl-PL" dirty="0" smtClean="0"/>
              <a:t> </a:t>
            </a:r>
          </a:p>
          <a:p>
            <a:pPr marL="514350" indent="-514350">
              <a:buAutoNum type="alphaLcPeriod"/>
            </a:pPr>
            <a:r>
              <a:rPr lang="pl-PL" dirty="0" smtClean="0"/>
              <a:t> </a:t>
            </a:r>
            <a:r>
              <a:rPr lang="pl-PL" b="1" dirty="0" smtClean="0"/>
              <a:t>wniósł na salę egzaminacyjną jakiekolwiek urządzenie telekomunikacyjne </a:t>
            </a:r>
            <a:r>
              <a:rPr lang="pl-PL" dirty="0" smtClean="0"/>
              <a:t>lub korzysta z takiego urządzenia </a:t>
            </a:r>
            <a:br>
              <a:rPr lang="pl-PL" dirty="0" smtClean="0"/>
            </a:br>
            <a:r>
              <a:rPr lang="pl-PL" dirty="0" smtClean="0"/>
              <a:t>na sali egzaminacyjnej </a:t>
            </a:r>
          </a:p>
          <a:p>
            <a:pPr marL="514350" indent="-514350">
              <a:buAutoNum type="alphaLcPeriod"/>
            </a:pPr>
            <a:r>
              <a:rPr lang="pl-PL" dirty="0" smtClean="0"/>
              <a:t> </a:t>
            </a:r>
            <a:r>
              <a:rPr lang="pl-PL" b="1" dirty="0" smtClean="0"/>
              <a:t>wniósł na salę egzaminacyjną materiały lub przybory niewymienione w komunikacie dyrektora </a:t>
            </a:r>
            <a:r>
              <a:rPr lang="pl-PL" dirty="0" smtClean="0"/>
              <a:t>CKE </a:t>
            </a:r>
            <a:br>
              <a:rPr lang="pl-PL" dirty="0" smtClean="0"/>
            </a:br>
            <a:r>
              <a:rPr lang="pl-PL" dirty="0" smtClean="0"/>
              <a:t>o materiałach i przyborach pomocniczych </a:t>
            </a:r>
          </a:p>
          <a:p>
            <a:pPr marL="514350" indent="-514350">
              <a:buAutoNum type="alphaLcPeriod"/>
            </a:pPr>
            <a:r>
              <a:rPr lang="pl-PL" dirty="0" smtClean="0"/>
              <a:t> </a:t>
            </a:r>
            <a:r>
              <a:rPr lang="pl-PL" b="1" dirty="0" smtClean="0"/>
              <a:t>zakłóca prawidłowy przebieg egzaminu </a:t>
            </a:r>
            <a:r>
              <a:rPr lang="pl-PL" dirty="0" smtClean="0"/>
              <a:t>w sposób utrudniający pracę pozostałym uczniom. 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/>
              <a:t>	</a:t>
            </a:r>
            <a:r>
              <a:rPr lang="pl-PL" dirty="0" smtClean="0"/>
              <a:t>Decyzję o unieważnieniu podczas egzaminu podejmuje przewodniczący zespołu egzaminacyjnego (zazwyczaj </a:t>
            </a:r>
            <a:br>
              <a:rPr lang="pl-PL" dirty="0" smtClean="0"/>
            </a:br>
            <a:r>
              <a:rPr lang="pl-PL" dirty="0" smtClean="0"/>
              <a:t>jest nim dyrektor szkoły).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UNIEWAŻNIENIE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Unieważnienie </a:t>
            </a:r>
            <a:r>
              <a:rPr lang="pl-PL" b="1" dirty="0" smtClean="0"/>
              <a:t>podczas sprawdzania pracy </a:t>
            </a:r>
            <a:r>
              <a:rPr lang="pl-PL" dirty="0" smtClean="0"/>
              <a:t>egzaminacyjnej następuje </a:t>
            </a:r>
            <a:br>
              <a:rPr lang="pl-PL" dirty="0" smtClean="0"/>
            </a:br>
            <a:r>
              <a:rPr lang="pl-PL" dirty="0" smtClean="0"/>
              <a:t>w przypadku </a:t>
            </a:r>
            <a:r>
              <a:rPr lang="pl-PL" b="1" dirty="0" smtClean="0"/>
              <a:t>stwierdzenia niesamodzielnego rozwiązywania przez ucznia zadania lub zadań zawartych w arkuszu egzaminacyjnym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smtClean="0"/>
              <a:t>w szczególności w przypadku stwierdzenia występowania w pracy ucznia jednakowych sformułowań wskazujących na: </a:t>
            </a:r>
          </a:p>
          <a:p>
            <a:pPr marL="514350" indent="-514350">
              <a:buAutoNum type="alphaLcPeriod"/>
            </a:pPr>
            <a:r>
              <a:rPr lang="pl-PL" dirty="0" smtClean="0"/>
              <a:t>udostępnianie rozwiązań innemu uczniowi </a:t>
            </a:r>
          </a:p>
          <a:p>
            <a:pPr marL="514350" indent="-514350">
              <a:buAutoNum type="alphaLcPeriod"/>
            </a:pPr>
            <a:r>
              <a:rPr lang="pl-PL" dirty="0" smtClean="0"/>
              <a:t>b. korzystanie z rozwiązań dokonanych przez innego ucznia </a:t>
            </a:r>
          </a:p>
          <a:p>
            <a:pPr marL="514350" indent="-514350">
              <a:buAutoNum type="alphaLcPeriod"/>
            </a:pPr>
            <a:r>
              <a:rPr lang="pl-PL" dirty="0" smtClean="0"/>
              <a:t>c. korzystanie podczas egzaminu z niedozwolonych materiałów, </a:t>
            </a:r>
            <a:br>
              <a:rPr lang="pl-PL" dirty="0" smtClean="0"/>
            </a:br>
            <a:r>
              <a:rPr lang="pl-PL" dirty="0" smtClean="0"/>
              <a:t>np. przepisanie fragmentu pracy z podręcznika lub opracowania, witryny internetowej </a:t>
            </a:r>
          </a:p>
          <a:p>
            <a:pPr marL="514350" indent="-514350">
              <a:buAutoNum type="alphaLcPeriod"/>
            </a:pPr>
            <a:r>
              <a:rPr lang="pl-PL" dirty="0" smtClean="0"/>
              <a:t>d. skopiowaniu fragmentu tekstu zawartego w arkuszu egzaminacyjnym.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/>
              <a:t>	</a:t>
            </a:r>
            <a:r>
              <a:rPr lang="pl-PL" dirty="0" smtClean="0"/>
              <a:t>Decyzję o unieważnieniu podczas sprawdzania pracy egzaminacyjnej podejmuje dyrektor okręgowej komisji egzaminacyjnej lub dyrektor Centralnej Komisji Egzaminacyjnej.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UNIEWAŻNIENIE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Unieważnienie egzaminu ósmoklasisty </a:t>
            </a:r>
            <a:br>
              <a:rPr lang="pl-PL" dirty="0" smtClean="0"/>
            </a:br>
            <a:r>
              <a:rPr lang="pl-PL" dirty="0" smtClean="0"/>
              <a:t>z danego przedmiotu </a:t>
            </a:r>
            <a:r>
              <a:rPr lang="pl-PL" u="sng" dirty="0" smtClean="0"/>
              <a:t>w terminie głównym </a:t>
            </a:r>
            <a:r>
              <a:rPr lang="pl-PL" b="1" dirty="0" smtClean="0"/>
              <a:t>skutkuje koniecznością przystąpienia </a:t>
            </a:r>
            <a:br>
              <a:rPr lang="pl-PL" b="1" dirty="0" smtClean="0"/>
            </a:br>
            <a:r>
              <a:rPr lang="pl-PL" b="1" dirty="0" smtClean="0"/>
              <a:t>do egzaminu z tego przedmiotu w terminie dodatkowym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	Unieważnienie egzaminu ósmoklasisty </a:t>
            </a:r>
            <a:br>
              <a:rPr lang="pl-PL" dirty="0" smtClean="0"/>
            </a:br>
            <a:r>
              <a:rPr lang="pl-PL" dirty="0" smtClean="0"/>
              <a:t>z danego przedmiotu </a:t>
            </a:r>
            <a:r>
              <a:rPr lang="pl-PL" b="1" dirty="0" smtClean="0"/>
              <a:t>w terminie dodatkowym skutkuje uzyskaniem wyniku „0%” z tego przedmiotu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WGLĄD DO PRAC EGZAMINACYJNYCH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186766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Uczeń lub jego rodzice </a:t>
            </a:r>
            <a:r>
              <a:rPr lang="pl-PL" b="1" dirty="0" smtClean="0"/>
              <a:t>mają prawo wglądu </a:t>
            </a:r>
            <a:r>
              <a:rPr lang="pl-PL" dirty="0" smtClean="0"/>
              <a:t>do sprawdzonej i ocenionej pracy egzaminacyjnej tego ucznia, w miejscu i czasie wskazanym przez dyrektora okręgowej komisji egzaminacyjnej, </a:t>
            </a:r>
            <a:br>
              <a:rPr lang="pl-PL" dirty="0" smtClean="0"/>
            </a:br>
            <a:r>
              <a:rPr lang="pl-PL" b="1" dirty="0" smtClean="0"/>
              <a:t>w ciągu 6 miesięcy od dnia wydania przez okręgową komisję egzaminacyjną zaświadczenia</a:t>
            </a:r>
            <a:r>
              <a:rPr lang="pl-PL" dirty="0" smtClean="0"/>
              <a:t>/informacji o szczegółowych wynikach egzaminu ósmoklasisty. </a:t>
            </a:r>
          </a:p>
          <a:p>
            <a:pPr>
              <a:buNone/>
            </a:pPr>
            <a:r>
              <a:rPr lang="pl-PL" dirty="0" smtClean="0"/>
              <a:t>	Wniosek o wgląd do pracy egzaminacyjnej </a:t>
            </a:r>
            <a:r>
              <a:rPr lang="pl-PL" b="1" dirty="0" smtClean="0"/>
              <a:t>składa się do dyrektora właściwej okręgowej komisji egzaminacyjnej</a:t>
            </a:r>
            <a:r>
              <a:rPr lang="pl-PL" dirty="0" smtClean="0"/>
              <a:t>. Wniosek może być złożony osobiście przez ucznia lub jego rodziców, lub przesłany do OKE drogą elektroniczną, faksem lub pocztą tradycyjną. </a:t>
            </a:r>
            <a:endParaRPr lang="pl-PL" dirty="0"/>
          </a:p>
          <a:p>
            <a:pPr>
              <a:buNone/>
            </a:pPr>
            <a:r>
              <a:rPr lang="pl-PL" dirty="0" smtClean="0"/>
              <a:t>	Formularz wniosku jest dostępny w </a:t>
            </a:r>
            <a:r>
              <a:rPr lang="pl-PL" i="1" dirty="0" smtClean="0"/>
              <a:t>Informacji o sposobie organizacji i przeprowadzania egzaminu ósmoklasisty </a:t>
            </a:r>
            <a:r>
              <a:rPr lang="pl-PL" dirty="0" smtClean="0"/>
              <a:t>ogłaszanej w Biuletynie Informacji Publicznej na stronie internetowej CKE.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TERMINY EGZAMINÓW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2" y="2000240"/>
          <a:ext cx="8786874" cy="35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1212"/>
                <a:gridCol w="6135662"/>
              </a:tblGrid>
              <a:tr h="178595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W terminie głównym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pl-PL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pl-PL" dirty="0" smtClean="0"/>
                        <a:t>Język polski – 23 maja 2023 (wtorek) – godz. 9:00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dirty="0" smtClean="0"/>
                        <a:t>Matematyka – 24 maja 2023 (środa) – godz. 9:00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dirty="0" smtClean="0"/>
                        <a:t>Język obcy nowożytny – 25 maja (czwartek) –godz. 9:00</a:t>
                      </a:r>
                      <a:endParaRPr lang="pl-PL" dirty="0"/>
                    </a:p>
                  </a:txBody>
                  <a:tcPr/>
                </a:tc>
              </a:tr>
              <a:tr h="178595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W terminie dodatkowym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pl-PL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pl-PL" dirty="0" smtClean="0"/>
                        <a:t>Język polski – 12 czerwca 2023 (poniedziałek) – godz. 9:00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dirty="0" smtClean="0"/>
                        <a:t>Matematyka – 13 czerwca 2023 (wtorek) – godz. 9:00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dirty="0" smtClean="0"/>
                        <a:t>Język obcy nowożytny – 14 czerwca (środa) –godz. 9:00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 TRWANIA EGZAMINÓW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42910" y="1643050"/>
          <a:ext cx="7929616" cy="2960909"/>
        </p:xfrm>
        <a:graphic>
          <a:graphicData uri="http://schemas.openxmlformats.org/drawingml/2006/table">
            <a:tbl>
              <a:tblPr/>
              <a:tblGrid>
                <a:gridCol w="1002877"/>
                <a:gridCol w="1253596"/>
                <a:gridCol w="1170023"/>
                <a:gridCol w="1204775"/>
                <a:gridCol w="930436"/>
                <a:gridCol w="1300259"/>
                <a:gridCol w="1067650"/>
              </a:tblGrid>
              <a:tr h="25989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900" dirty="0">
                        <a:latin typeface="Times New Roman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871345" marR="1868170" algn="ctr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endParaRPr lang="pl-PL" sz="9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1871345" marR="1868170" algn="ctr">
                        <a:lnSpc>
                          <a:spcPts val="93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latin typeface="Arial"/>
                          <a:ea typeface="Arial MT"/>
                          <a:cs typeface="Arial MT"/>
                        </a:rPr>
                        <a:t>Czas</a:t>
                      </a:r>
                      <a:r>
                        <a:rPr lang="pl-PL" sz="900" b="1" spc="-5" dirty="0" smtClean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 b="1" dirty="0">
                          <a:latin typeface="Arial"/>
                          <a:ea typeface="Arial MT"/>
                          <a:cs typeface="Arial MT"/>
                        </a:rPr>
                        <a:t>trwania</a:t>
                      </a:r>
                      <a:r>
                        <a:rPr lang="pl-PL" sz="900" b="1" spc="-15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 b="1" dirty="0">
                          <a:latin typeface="Arial"/>
                          <a:ea typeface="Arial MT"/>
                          <a:cs typeface="Arial MT"/>
                        </a:rPr>
                        <a:t>(w minutach)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403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800" dirty="0"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90805" marR="83820" indent="-1905" algn="ctr">
                        <a:spcAft>
                          <a:spcPts val="0"/>
                        </a:spcAft>
                      </a:pPr>
                      <a:r>
                        <a:rPr lang="pl-PL" sz="700" i="1" dirty="0">
                          <a:latin typeface="Arial"/>
                          <a:ea typeface="Arial MT"/>
                          <a:cs typeface="Arial MT"/>
                        </a:rPr>
                        <a:t>arkusz</a:t>
                      </a:r>
                      <a:r>
                        <a:rPr lang="pl-PL" sz="700" i="1" spc="5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  <a:t>standardowy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9695" marR="95250" algn="ctr">
                        <a:lnSpc>
                          <a:spcPct val="98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endParaRPr lang="pl-PL" sz="700" i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99695" marR="95250" algn="ctr">
                        <a:lnSpc>
                          <a:spcPct val="98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</a:pPr>
                      <a: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  <a:t>przedłużenie</a:t>
                      </a:r>
                      <a:r>
                        <a:rPr lang="pl-PL" sz="700" i="1" spc="5" dirty="0" smtClean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  <a:t>czasu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pl-PL" sz="850" dirty="0"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7945" marR="67945" indent="1905" algn="ctr">
                        <a:spcAft>
                          <a:spcPts val="0"/>
                        </a:spcAft>
                      </a:pPr>
                      <a:r>
                        <a:rPr lang="pl-PL" sz="700" i="1" dirty="0">
                          <a:latin typeface="Arial"/>
                          <a:ea typeface="Arial MT"/>
                          <a:cs typeface="Arial MT"/>
                        </a:rPr>
                        <a:t>arkusz</a:t>
                      </a:r>
                      <a:r>
                        <a:rPr lang="pl-PL" sz="700" i="1" spc="10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>
                          <a:latin typeface="Arial"/>
                          <a:ea typeface="Arial MT"/>
                          <a:cs typeface="Arial MT"/>
                        </a:rPr>
                        <a:t>dla</a:t>
                      </a:r>
                      <a:r>
                        <a:rPr lang="pl-PL" sz="700" i="1" spc="5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spc="-5" dirty="0">
                          <a:latin typeface="Arial"/>
                          <a:ea typeface="Arial MT"/>
                          <a:cs typeface="Arial MT"/>
                        </a:rPr>
                        <a:t>osób</a:t>
                      </a:r>
                      <a:r>
                        <a:rPr lang="pl-PL" sz="700" i="1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  <a:t/>
                      </a:r>
                      <a:b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</a:br>
                      <a:r>
                        <a:rPr lang="pl-PL" sz="700" i="1" spc="-5" dirty="0" smtClean="0">
                          <a:latin typeface="Arial"/>
                          <a:ea typeface="Arial MT"/>
                          <a:cs typeface="Arial MT"/>
                        </a:rPr>
                        <a:t>z</a:t>
                      </a:r>
                      <a:r>
                        <a:rPr lang="pl-PL" sz="700" i="1" spc="20" dirty="0" smtClean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spc="-5" dirty="0" smtClean="0">
                          <a:latin typeface="Arial"/>
                          <a:ea typeface="Arial MT"/>
                          <a:cs typeface="Arial MT"/>
                        </a:rPr>
                        <a:t>auty</a:t>
                      </a:r>
                      <a:r>
                        <a:rPr lang="pl-PL" sz="700" i="1" spc="-140" dirty="0" smtClean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 err="1">
                          <a:latin typeface="Arial"/>
                          <a:ea typeface="Arial MT"/>
                          <a:cs typeface="Arial MT"/>
                        </a:rPr>
                        <a:t>zmem</a:t>
                      </a:r>
                      <a:r>
                        <a:rPr lang="pl-PL" sz="700" i="1" dirty="0">
                          <a:latin typeface="Arial"/>
                          <a:ea typeface="Arial MT"/>
                          <a:cs typeface="Arial MT"/>
                        </a:rPr>
                        <a:t>, </a:t>
                      </a:r>
                      <a: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  <a:t/>
                      </a:r>
                      <a:b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</a:br>
                      <a: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  <a:t>w</a:t>
                      </a:r>
                      <a:r>
                        <a:rPr lang="pl-PL" sz="700" i="1" spc="5" dirty="0" smtClean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>
                          <a:latin typeface="Arial"/>
                          <a:ea typeface="Arial MT"/>
                          <a:cs typeface="Arial MT"/>
                        </a:rPr>
                        <a:t>tym</a:t>
                      </a:r>
                      <a:r>
                        <a:rPr lang="pl-PL" sz="700" i="1" spc="5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>
                          <a:latin typeface="Arial"/>
                          <a:ea typeface="Arial MT"/>
                          <a:cs typeface="Arial MT"/>
                        </a:rPr>
                        <a:t>z</a:t>
                      </a:r>
                      <a:r>
                        <a:rPr lang="pl-PL" sz="700" i="1" spc="5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 smtClean="0">
                          <a:latin typeface="Arial"/>
                          <a:ea typeface="Arial MT"/>
                          <a:cs typeface="Arial MT"/>
                        </a:rPr>
                        <a:t>zespołem</a:t>
                      </a:r>
                      <a:r>
                        <a:rPr lang="pl-PL" sz="700" i="1" spc="5" dirty="0" smtClean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dirty="0" err="1">
                          <a:latin typeface="Arial"/>
                          <a:ea typeface="Arial MT"/>
                          <a:cs typeface="Arial MT"/>
                        </a:rPr>
                        <a:t>Aspergera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7955" marR="142875" algn="ctr">
                        <a:lnSpc>
                          <a:spcPct val="97000"/>
                        </a:lnSpc>
                        <a:spcBef>
                          <a:spcPts val="625"/>
                        </a:spcBef>
                        <a:spcAft>
                          <a:spcPts val="0"/>
                        </a:spcAft>
                      </a:pPr>
                      <a:r>
                        <a:rPr lang="pl-PL" sz="700" i="1" spc="-5">
                          <a:latin typeface="Arial"/>
                          <a:ea typeface="Arial MT"/>
                          <a:cs typeface="Arial MT"/>
                        </a:rPr>
                        <a:t>arkusz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 dla</a:t>
                      </a:r>
                      <a:r>
                        <a:rPr lang="pl-PL" sz="700" i="1" spc="-14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osób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90170" marR="86995" indent="3175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z niepełno-</a:t>
                      </a:r>
                      <a:r>
                        <a:rPr lang="pl-PL" sz="700" i="1" spc="5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sprawnością</a:t>
                      </a:r>
                      <a:r>
                        <a:rPr lang="pl-PL" sz="700" i="1" spc="5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intelektualną</a:t>
                      </a:r>
                      <a:r>
                        <a:rPr lang="pl-PL" sz="700" i="1" spc="5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w stopniu lek-</a:t>
                      </a:r>
                      <a:r>
                        <a:rPr lang="pl-PL" sz="700" i="1" spc="-145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kim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800"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85090" marR="83820" indent="30480">
                        <a:spcAft>
                          <a:spcPts val="0"/>
                        </a:spcAft>
                      </a:pPr>
                      <a:r>
                        <a:rPr lang="pl-PL" sz="700" i="1" spc="-5">
                          <a:latin typeface="Arial"/>
                          <a:ea typeface="Arial MT"/>
                          <a:cs typeface="Arial MT"/>
                        </a:rPr>
                        <a:t>arkusz</a:t>
                      </a:r>
                      <a:r>
                        <a:rPr lang="pl-PL" sz="700" i="1" spc="-16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 spc="-5">
                          <a:latin typeface="Arial"/>
                          <a:ea typeface="Arial MT"/>
                          <a:cs typeface="Arial MT"/>
                        </a:rPr>
                        <a:t>dla osób</a:t>
                      </a:r>
                      <a:r>
                        <a:rPr lang="pl-PL" sz="700" i="1" spc="-14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z</a:t>
                      </a:r>
                      <a:r>
                        <a:rPr lang="pl-PL" sz="700" i="1" spc="5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afazją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800"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7945" marR="69215" algn="ctr">
                        <a:spcAft>
                          <a:spcPts val="0"/>
                        </a:spcAft>
                      </a:pP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arkusz</a:t>
                      </a:r>
                      <a:r>
                        <a:rPr lang="pl-PL" sz="700" i="1" spc="1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dla</a:t>
                      </a:r>
                      <a:r>
                        <a:rPr lang="pl-PL" sz="700" i="1" spc="5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cudzoziem-</a:t>
                      </a:r>
                      <a:r>
                        <a:rPr lang="pl-PL" sz="700" i="1" spc="-145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700" i="1">
                          <a:latin typeface="Arial"/>
                          <a:ea typeface="Arial MT"/>
                          <a:cs typeface="Arial MT"/>
                        </a:rPr>
                        <a:t>ców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5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84455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pl-PL" sz="12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R="84455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Arial"/>
                          <a:ea typeface="Arial MT"/>
                          <a:cs typeface="Arial MT"/>
                        </a:rPr>
                        <a:t>O</a:t>
                      </a:r>
                      <a:r>
                        <a:rPr lang="pl-PL" sz="800" b="1" dirty="0">
                          <a:latin typeface="Arial"/>
                          <a:ea typeface="Arial MT"/>
                          <a:cs typeface="Arial MT"/>
                        </a:rPr>
                        <a:t>*-100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7795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137795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Arial"/>
                          <a:ea typeface="Arial MT"/>
                          <a:cs typeface="Arial MT"/>
                        </a:rPr>
                        <a:t>O</a:t>
                      </a:r>
                      <a:r>
                        <a:rPr lang="pl-PL" sz="800" b="1" dirty="0">
                          <a:latin typeface="Arial"/>
                          <a:ea typeface="Arial MT"/>
                          <a:cs typeface="Arial MT"/>
                        </a:rPr>
                        <a:t>*-100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4620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134620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Arial"/>
                          <a:ea typeface="Arial MT"/>
                          <a:cs typeface="Arial MT"/>
                        </a:rPr>
                        <a:t>O</a:t>
                      </a:r>
                      <a:r>
                        <a:rPr lang="pl-PL" sz="800" b="1" dirty="0">
                          <a:latin typeface="Arial"/>
                          <a:ea typeface="Arial MT"/>
                          <a:cs typeface="Arial MT"/>
                        </a:rPr>
                        <a:t>*-200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1610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pl-PL" sz="12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181610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Arial"/>
                          <a:ea typeface="Arial MT"/>
                          <a:cs typeface="Arial MT"/>
                        </a:rPr>
                        <a:t>O</a:t>
                      </a:r>
                      <a:r>
                        <a:rPr lang="pl-PL" sz="800" b="1" dirty="0">
                          <a:latin typeface="Arial"/>
                          <a:ea typeface="Arial MT"/>
                          <a:cs typeface="Arial MT"/>
                        </a:rPr>
                        <a:t>*-800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endParaRPr lang="pl-PL" sz="12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90805" algn="ctr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Arial"/>
                          <a:ea typeface="Arial MT"/>
                          <a:cs typeface="Arial MT"/>
                        </a:rPr>
                        <a:t>O</a:t>
                      </a:r>
                      <a:r>
                        <a:rPr lang="pl-PL" sz="800" b="1" dirty="0">
                          <a:latin typeface="Arial"/>
                          <a:ea typeface="Arial MT"/>
                          <a:cs typeface="Arial MT"/>
                        </a:rPr>
                        <a:t>*-900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0330" marR="99060" indent="1651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l-PL" sz="8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100330" marR="99060" indent="1651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pl-PL" sz="800" b="1" dirty="0" smtClean="0">
                        <a:latin typeface="Arial"/>
                        <a:ea typeface="Arial MT"/>
                        <a:cs typeface="Arial MT"/>
                      </a:endParaRPr>
                    </a:p>
                    <a:p>
                      <a:pPr marL="100330" marR="99060" indent="16510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Arial"/>
                          <a:ea typeface="Arial MT"/>
                          <a:cs typeface="Arial MT"/>
                        </a:rPr>
                        <a:t>O</a:t>
                      </a:r>
                      <a:r>
                        <a:rPr lang="pl-PL" sz="800" b="1" dirty="0">
                          <a:latin typeface="Arial"/>
                          <a:ea typeface="Arial MT"/>
                          <a:cs typeface="Arial MT"/>
                        </a:rPr>
                        <a:t>*-C00</a:t>
                      </a:r>
                      <a:r>
                        <a:rPr lang="pl-PL" sz="800" b="1" spc="-175" dirty="0">
                          <a:latin typeface="Arial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800" b="1" dirty="0">
                          <a:latin typeface="Arial"/>
                          <a:ea typeface="Arial MT"/>
                          <a:cs typeface="Arial MT"/>
                        </a:rPr>
                        <a:t>OJ*-100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1443">
                <a:tc>
                  <a:txBody>
                    <a:bodyPr/>
                    <a:lstStyle/>
                    <a:p>
                      <a:pPr marL="6794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Microsoft Sans Serif"/>
                          <a:ea typeface="Arial MT"/>
                          <a:cs typeface="Arial MT"/>
                        </a:rPr>
                        <a:t>język</a:t>
                      </a:r>
                      <a:r>
                        <a:rPr lang="pl-PL" sz="900" spc="40">
                          <a:latin typeface="Microsoft Sans Serif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>
                          <a:latin typeface="Microsoft Sans Serif"/>
                          <a:ea typeface="Arial MT"/>
                          <a:cs typeface="Arial MT"/>
                        </a:rPr>
                        <a:t>polski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0650" algn="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Arial MT"/>
                          <a:ea typeface="Arial MT"/>
                          <a:cs typeface="Arial MT"/>
                        </a:rPr>
                        <a:t>120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2188210" marR="21850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Arial MT"/>
                          <a:ea typeface="Arial MT"/>
                          <a:cs typeface="Arial MT"/>
                        </a:rPr>
                        <a:t>do</a:t>
                      </a:r>
                      <a:r>
                        <a:rPr lang="pl-PL" sz="900" spc="-5"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>
                          <a:latin typeface="Arial MT"/>
                          <a:ea typeface="Arial MT"/>
                          <a:cs typeface="Arial MT"/>
                        </a:rPr>
                        <a:t>180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1443">
                <a:tc>
                  <a:txBody>
                    <a:bodyPr/>
                    <a:lstStyle/>
                    <a:p>
                      <a:pPr marL="6794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Microsoft Sans Serif"/>
                          <a:ea typeface="Arial MT"/>
                          <a:cs typeface="Arial MT"/>
                        </a:rPr>
                        <a:t>matematyka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0650" algn="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Arial MT"/>
                          <a:ea typeface="Arial MT"/>
                          <a:cs typeface="Arial MT"/>
                        </a:rPr>
                        <a:t>100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2188210" marR="218503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Arial MT"/>
                          <a:ea typeface="Arial MT"/>
                          <a:cs typeface="Arial MT"/>
                        </a:rPr>
                        <a:t>do</a:t>
                      </a:r>
                      <a:r>
                        <a:rPr lang="pl-PL" sz="900" spc="-5"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>
                          <a:latin typeface="Arial MT"/>
                          <a:ea typeface="Arial MT"/>
                          <a:cs typeface="Arial MT"/>
                        </a:rPr>
                        <a:t>150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825">
                <a:tc>
                  <a:txBody>
                    <a:bodyPr/>
                    <a:lstStyle/>
                    <a:p>
                      <a:pPr marL="67945" marR="197485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Microsoft Sans Serif"/>
                          <a:ea typeface="Arial MT"/>
                          <a:cs typeface="Arial MT"/>
                        </a:rPr>
                        <a:t>język</a:t>
                      </a:r>
                      <a:r>
                        <a:rPr lang="pl-PL" sz="900" spc="65">
                          <a:latin typeface="Microsoft Sans Serif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>
                          <a:latin typeface="Microsoft Sans Serif"/>
                          <a:ea typeface="Arial MT"/>
                          <a:cs typeface="Arial MT"/>
                        </a:rPr>
                        <a:t>obcy</a:t>
                      </a:r>
                      <a:r>
                        <a:rPr lang="pl-PL" sz="900" spc="-175">
                          <a:latin typeface="Microsoft Sans Serif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>
                          <a:latin typeface="Microsoft Sans Serif"/>
                          <a:ea typeface="Arial MT"/>
                          <a:cs typeface="Arial MT"/>
                        </a:rPr>
                        <a:t>nowożytny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2400" algn="r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pl-PL" sz="900"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pl-PL" sz="110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929130" marR="1925320" algn="ctr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 MT"/>
                          <a:ea typeface="Arial MT"/>
                          <a:cs typeface="Arial MT"/>
                        </a:rPr>
                        <a:t>do</a:t>
                      </a:r>
                      <a:r>
                        <a:rPr lang="pl-PL" sz="900" spc="-5" dirty="0"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l-PL" sz="900" dirty="0">
                          <a:latin typeface="Arial MT"/>
                          <a:ea typeface="Arial MT"/>
                          <a:cs typeface="Arial MT"/>
                        </a:rPr>
                        <a:t>135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68580" algn="ctr">
                        <a:spcBef>
                          <a:spcPts val="820"/>
                        </a:spcBef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pl-PL" sz="1100" dirty="0"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PRZEBIEGU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Na egzamin uczeń przynosi ze sobą </a:t>
            </a:r>
            <a:r>
              <a:rPr lang="pl-PL" b="1" dirty="0"/>
              <a:t>wyłącznie przybory do pisania</a:t>
            </a:r>
            <a:r>
              <a:rPr lang="pl-PL" dirty="0"/>
              <a:t>: pióro lub długopis </a:t>
            </a:r>
            <a:r>
              <a:rPr lang="pl-PL" dirty="0" smtClean="0"/>
              <a:t>‎</a:t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b="1" dirty="0"/>
              <a:t>czarnym tuszem/atramentem</a:t>
            </a:r>
            <a:r>
              <a:rPr lang="pl-PL" dirty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w przypadku egzaminu matematyki również </a:t>
            </a:r>
            <a:r>
              <a:rPr lang="pl-PL" b="1" dirty="0"/>
              <a:t>linijkę</a:t>
            </a:r>
            <a:r>
              <a:rPr lang="pl-PL" dirty="0"/>
              <a:t>. ‎</a:t>
            </a:r>
          </a:p>
          <a:p>
            <a:r>
              <a:rPr lang="pl-PL" dirty="0"/>
              <a:t>Na egzaminie </a:t>
            </a:r>
            <a:r>
              <a:rPr lang="pl-PL" b="1" dirty="0"/>
              <a:t>nie można korzystać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kalkulatora oraz słowników. </a:t>
            </a:r>
            <a:endParaRPr lang="pl-PL" dirty="0" smtClean="0"/>
          </a:p>
          <a:p>
            <a:r>
              <a:rPr lang="pl-PL" b="1" dirty="0" smtClean="0"/>
              <a:t>Nie </a:t>
            </a:r>
            <a:r>
              <a:rPr lang="pl-PL" b="1" dirty="0"/>
              <a:t>wolno </a:t>
            </a:r>
            <a:r>
              <a:rPr lang="pl-PL" b="1" dirty="0" smtClean="0"/>
              <a:t>przynosić </a:t>
            </a:r>
            <a:r>
              <a:rPr lang="pl-PL" b="1" dirty="0"/>
              <a:t>‎i używać żadnych urządzeń telekomunikacyjnych</a:t>
            </a:r>
            <a:r>
              <a:rPr lang="pl-PL" dirty="0"/>
              <a:t>.‎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NA EGZAMINIE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972072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W arkuszu egzaminacyjnym ‎z każdego przedmiotu znajdą się </a:t>
            </a:r>
            <a:r>
              <a:rPr lang="pl-PL" dirty="0" smtClean="0"/>
              <a:t>zadania </a:t>
            </a:r>
          </a:p>
          <a:p>
            <a:pPr lvl="1"/>
            <a:r>
              <a:rPr lang="pl-PL" dirty="0" smtClean="0"/>
              <a:t>‎</a:t>
            </a:r>
            <a:r>
              <a:rPr lang="pl-PL" dirty="0"/>
              <a:t>zamknięte </a:t>
            </a:r>
            <a:r>
              <a:rPr lang="pl-PL" dirty="0" smtClean="0"/>
              <a:t>(w </a:t>
            </a:r>
            <a:r>
              <a:rPr lang="pl-PL" dirty="0"/>
              <a:t>których uczeń wybiera jedną odpowiedź z kilku </a:t>
            </a:r>
            <a:r>
              <a:rPr lang="pl-PL" dirty="0" smtClean="0"/>
              <a:t>podanych) </a:t>
            </a:r>
          </a:p>
          <a:p>
            <a:pPr lvl="1"/>
            <a:r>
              <a:rPr lang="pl-PL" dirty="0" smtClean="0"/>
              <a:t>otwarte (w </a:t>
            </a:r>
            <a:r>
              <a:rPr lang="pl-PL" dirty="0"/>
              <a:t>których uczeń samodzielnie formułuje odpowiedź). ‎</a:t>
            </a:r>
          </a:p>
          <a:p>
            <a:r>
              <a:rPr lang="pl-PL" b="1" dirty="0"/>
              <a:t>Przykładowe zadania </a:t>
            </a:r>
            <a:r>
              <a:rPr lang="pl-PL" dirty="0"/>
              <a:t>wraz z rozwiązaniami można znaleźć w </a:t>
            </a:r>
            <a:r>
              <a:rPr lang="pl-PL" b="1" dirty="0"/>
              <a:t>informatorach o egzaminie ósmoklasisty </a:t>
            </a:r>
            <a:r>
              <a:rPr lang="pl-PL" dirty="0"/>
              <a:t>z poszczególnych </a:t>
            </a:r>
            <a:r>
              <a:rPr lang="pl-PL" dirty="0" smtClean="0"/>
              <a:t>przedmiotów, </a:t>
            </a:r>
            <a:r>
              <a:rPr lang="pl-PL" dirty="0"/>
              <a:t>w </a:t>
            </a:r>
            <a:r>
              <a:rPr lang="pl-PL" b="1" dirty="0"/>
              <a:t>przykładowych arkuszach egzaminacyjnych</a:t>
            </a:r>
            <a:r>
              <a:rPr lang="pl-PL" dirty="0"/>
              <a:t>, w </a:t>
            </a:r>
            <a:r>
              <a:rPr lang="pl-PL" b="1" dirty="0"/>
              <a:t>arkuszach z egzaminów </a:t>
            </a:r>
            <a:r>
              <a:rPr lang="pl-PL" b="1" dirty="0" smtClean="0"/>
              <a:t>próbnych</a:t>
            </a:r>
            <a:r>
              <a:rPr lang="pl-PL" b="1" dirty="0"/>
              <a:t> </a:t>
            </a:r>
            <a:r>
              <a:rPr lang="pl-PL" dirty="0" smtClean="0"/>
              <a:t>oraz </a:t>
            </a:r>
            <a:r>
              <a:rPr lang="pl-PL" dirty="0"/>
              <a:t>w arkuszach wykorzystanych do przeprowadzenia egzaminu ósmoklasisty </a:t>
            </a:r>
            <a:r>
              <a:rPr lang="pl-PL" dirty="0" smtClean="0"/>
              <a:t>w poprzednich latach.</a:t>
            </a:r>
          </a:p>
          <a:p>
            <a:r>
              <a:rPr lang="pl-PL" dirty="0" smtClean="0"/>
              <a:t>Przykładowe zadania są dostępne na stronach:</a:t>
            </a:r>
          </a:p>
          <a:p>
            <a:pPr lvl="1"/>
            <a:r>
              <a:rPr lang="pl-PL" dirty="0" err="1" smtClean="0">
                <a:hlinkClick r:id="rId2"/>
              </a:rPr>
              <a:t>www.oke.krakow.pl</a:t>
            </a:r>
            <a:endParaRPr lang="pl-PL" dirty="0" smtClean="0"/>
          </a:p>
          <a:p>
            <a:pPr lvl="1"/>
            <a:r>
              <a:rPr lang="pl-PL" dirty="0" err="1" smtClean="0">
                <a:hlinkClick r:id="rId3"/>
              </a:rPr>
              <a:t>www.cke.gov.pl</a:t>
            </a:r>
            <a:endParaRPr lang="pl-PL" dirty="0" smtClean="0"/>
          </a:p>
          <a:p>
            <a:pPr lvl="1">
              <a:buNone/>
            </a:pPr>
            <a:r>
              <a:rPr lang="pl-PL" dirty="0" smtClean="0"/>
              <a:t>w zakładce „Egzamin ósmoklasisty”.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I ZAŚWIADCZENIA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	Uczniowie </a:t>
            </a:r>
            <a:r>
              <a:rPr lang="pl-PL" dirty="0"/>
              <a:t>poznają swoje wyniki </a:t>
            </a:r>
            <a:r>
              <a:rPr lang="pl-PL" b="1" dirty="0"/>
              <a:t>1 lipca</a:t>
            </a:r>
            <a:r>
              <a:rPr lang="pl-PL" dirty="0"/>
              <a:t>, natomiast </a:t>
            </a:r>
            <a:r>
              <a:rPr lang="pl-PL" b="1" dirty="0"/>
              <a:t>8 lipca </a:t>
            </a:r>
            <a:r>
              <a:rPr lang="pl-PL" dirty="0"/>
              <a:t>każdy uczeń </a:t>
            </a:r>
            <a:r>
              <a:rPr lang="pl-PL" b="1" dirty="0"/>
              <a:t>otrzyma zaświadczenie</a:t>
            </a:r>
            <a:r>
              <a:rPr lang="pl-PL" dirty="0"/>
              <a:t> o szczegółowych ‎wynikach egzaminu ósmoklasisty.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zaświadczeniu </a:t>
            </a:r>
            <a:r>
              <a:rPr lang="pl-PL" b="1" dirty="0"/>
              <a:t>podany będzie wynik procentowy </a:t>
            </a:r>
            <a:r>
              <a:rPr lang="pl-PL" dirty="0"/>
              <a:t>oraz </a:t>
            </a:r>
            <a:r>
              <a:rPr lang="pl-PL" b="1" dirty="0"/>
              <a:t>wynik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 </a:t>
            </a:r>
            <a:r>
              <a:rPr lang="pl-PL" b="1" dirty="0"/>
              <a:t>skali ‎centylowej</a:t>
            </a:r>
            <a:r>
              <a:rPr lang="pl-PL" dirty="0"/>
              <a:t> dla egzaminu z każdego przedmiotu.</a:t>
            </a:r>
          </a:p>
          <a:p>
            <a:r>
              <a:rPr lang="pl-PL" dirty="0"/>
              <a:t>Wynik procentowy to odsetek punktów (zaokrąglony do liczby całkowitej), które uczeń ‎zdobył za zadania z danego przedmiotu. ‎</a:t>
            </a:r>
          </a:p>
          <a:p>
            <a:r>
              <a:rPr lang="pl-PL" dirty="0"/>
              <a:t>Wynik centylowy to odsetek liczby ósmoklasistów (zaokrąglony do liczby całkowitej), którzy ‎uzyskali z egzaminu z danego przedmiotu wynik taki sam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niższy niż zdający. ‎</a:t>
            </a:r>
          </a:p>
          <a:p>
            <a:r>
              <a:rPr lang="pl-PL" dirty="0"/>
              <a:t>Na przykład uczeń, który z języka polskiego uzyskał 78% punktów możliwych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zdobycia ‎‎(wynik procentowy), dowie się z zaświadczenia,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że </a:t>
            </a:r>
            <a:r>
              <a:rPr lang="pl-PL" dirty="0"/>
              <a:t>wynik taki sam lub niższy uzyskało ‎‎73% wszystkich zdających (wynik centylowy), co oznacza, że wynik wyższy uzyskało ‎‎27% zdających. Wynik centylowy umożliwia porównanie swojego wyniku z wynikami ‎uczniów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całym kraju.‎</a:t>
            </a:r>
          </a:p>
          <a:p>
            <a:r>
              <a:rPr lang="pl-PL" b="1" dirty="0"/>
              <a:t>Wyniki egzaminacyjne są ostateczne i nie mogą być podważone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 </a:t>
            </a:r>
            <a:r>
              <a:rPr lang="pl-PL" b="1" dirty="0"/>
              <a:t>drodze sądowej.</a:t>
            </a:r>
            <a:r>
              <a:rPr lang="pl-PL" dirty="0"/>
              <a:t>‎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UPRAWNIENIA LAUREATÓW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FINALISTÓW KONKURSÓW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Uczeń, który jest l</a:t>
            </a:r>
            <a:r>
              <a:rPr lang="pl-PL" b="1" dirty="0"/>
              <a:t>aureatem</a:t>
            </a:r>
            <a:r>
              <a:rPr lang="pl-PL" dirty="0"/>
              <a:t> lub </a:t>
            </a:r>
            <a:r>
              <a:rPr lang="pl-PL" b="1" dirty="0"/>
              <a:t>finalistą</a:t>
            </a:r>
            <a:r>
              <a:rPr lang="pl-PL" dirty="0"/>
              <a:t> olimpiady przedmiotowej wymienionej w wykazie olimpiad  lub </a:t>
            </a:r>
            <a:r>
              <a:rPr lang="pl-PL" b="1" dirty="0"/>
              <a:t>laureatem </a:t>
            </a:r>
            <a:r>
              <a:rPr lang="pl-PL" b="1" dirty="0" smtClean="0"/>
              <a:t>konkursu </a:t>
            </a:r>
            <a:r>
              <a:rPr lang="pl-PL" b="1" dirty="0"/>
              <a:t>‎przedmiotowego o zasięgu wojewódzkim i </a:t>
            </a:r>
            <a:r>
              <a:rPr lang="pl-PL" b="1" dirty="0" err="1"/>
              <a:t>ponadwojewódzkim</a:t>
            </a:r>
            <a:r>
              <a:rPr lang="pl-PL" dirty="0"/>
              <a:t>, organizowanych ‎z zakresu jednego z przedmiotów objętych egzaminem ósmoklasisty, </a:t>
            </a:r>
            <a:r>
              <a:rPr lang="pl-PL" b="1" dirty="0"/>
              <a:t>jest zwolniony ‎z egzaminu z danego przedmiotu</a:t>
            </a:r>
            <a:r>
              <a:rPr lang="pl-PL" dirty="0"/>
              <a:t>. </a:t>
            </a:r>
            <a:r>
              <a:rPr lang="pl-PL" u="sng" dirty="0"/>
              <a:t>Zwolnienie jest równoznaczne z uzyskaniem </a:t>
            </a:r>
            <a:r>
              <a:rPr lang="pl-PL" u="sng" dirty="0" smtClean="0"/>
              <a:t>‎</a:t>
            </a:r>
            <a:br>
              <a:rPr lang="pl-PL" u="sng" dirty="0" smtClean="0"/>
            </a:br>
            <a:r>
              <a:rPr lang="pl-PL" u="sng" dirty="0" smtClean="0"/>
              <a:t>z </a:t>
            </a:r>
            <a:r>
              <a:rPr lang="pl-PL" u="sng" dirty="0"/>
              <a:t>przedmiotu najwyższego wyniku</a:t>
            </a:r>
            <a:r>
              <a:rPr lang="pl-PL" dirty="0"/>
              <a:t>.‎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UPRAWNIENIA UCZNIÓW ZE SPECJALNYMI POTRZEBAMI EDUKACYJNYMI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Uczniowie ze specjalnymi potrzebami edukacyjnymi, </a:t>
            </a:r>
            <a:br>
              <a:rPr lang="pl-PL" dirty="0" smtClean="0"/>
            </a:br>
            <a:r>
              <a:rPr lang="pl-PL" dirty="0" smtClean="0"/>
              <a:t>w tym uczniowie niepełnosprawni, ‎niedostosowani społecznie oraz zagrożeni niedostosowaniem społecznym, oraz uczniowie, o których mowa </a:t>
            </a:r>
            <a:br>
              <a:rPr lang="pl-PL" dirty="0" smtClean="0"/>
            </a:br>
            <a:r>
              <a:rPr lang="pl-PL" dirty="0" smtClean="0"/>
              <a:t>w art. 165 ust. 1 ustawy z dnia 14 grudnia 2016 r. </a:t>
            </a:r>
            <a:r>
              <a:rPr lang="pl-PL" i="1" dirty="0" smtClean="0"/>
              <a:t>Prawo oświatowe</a:t>
            </a:r>
            <a:r>
              <a:rPr lang="pl-PL" dirty="0" smtClean="0"/>
              <a:t> (cudzoziemcy), przystępują do ‎egzaminu ósmoklasisty w warunkach i/lub formach dostosowanych do ich potrzeb. </a:t>
            </a:r>
          </a:p>
          <a:p>
            <a:r>
              <a:rPr lang="pl-PL" dirty="0" smtClean="0"/>
              <a:t>Szczegółowe ‎informacje dotyczące dostosowań są ogłaszane w komunikacie o dostosowaniach.</a:t>
            </a:r>
            <a:r>
              <a:rPr lang="pl-PL" dirty="0">
                <a:hlinkClick r:id="rId2"/>
              </a:rPr>
              <a:t/>
            </a:r>
            <a:br>
              <a:rPr lang="pl-PL" dirty="0">
                <a:hlinkClick r:id="rId2"/>
              </a:rPr>
            </a:b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PRZEBIEG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864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Egzamin ósmoklasisty jest przeprowadzany przez trzy kolejne dni: </a:t>
            </a:r>
          </a:p>
          <a:p>
            <a:pPr marL="514350" indent="-514350">
              <a:buNone/>
            </a:pPr>
            <a:r>
              <a:rPr lang="pl-PL" dirty="0"/>
              <a:t> </a:t>
            </a:r>
            <a:r>
              <a:rPr lang="pl-PL" dirty="0" smtClean="0"/>
              <a:t>    a. pierwszego dnia – egzamin z języka polskiego (120 minut)</a:t>
            </a:r>
          </a:p>
          <a:p>
            <a:pPr>
              <a:buNone/>
            </a:pPr>
            <a:r>
              <a:rPr lang="pl-PL" dirty="0" smtClean="0"/>
              <a:t>	b. drugiego dnia – egzamin z matematyki (100 minut)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c. trzeciego dnia – egzamin z języka obcego nowożytnego </a:t>
            </a:r>
            <a:br>
              <a:rPr lang="pl-PL" dirty="0" smtClean="0"/>
            </a:br>
            <a:r>
              <a:rPr lang="pl-PL" dirty="0" smtClean="0"/>
              <a:t>(90 minut)</a:t>
            </a:r>
          </a:p>
          <a:p>
            <a:pPr>
              <a:buNone/>
            </a:pPr>
            <a:r>
              <a:rPr lang="pl-PL" dirty="0" smtClean="0"/>
              <a:t>2. Do czasu trwania egzaminu ósmoklasisty z danego przedmiotu </a:t>
            </a:r>
            <a:r>
              <a:rPr lang="pl-PL" u="sng" dirty="0" smtClean="0"/>
              <a:t>nie wlicza się czasu przeznaczonego </a:t>
            </a:r>
            <a:br>
              <a:rPr lang="pl-PL" u="sng" dirty="0" smtClean="0"/>
            </a:br>
            <a:r>
              <a:rPr lang="pl-PL" u="sng" dirty="0" smtClean="0"/>
              <a:t>na sprawdzenie przez ucznia poprawności przeniesienia odpowiedzi na kartę odpowiedzi </a:t>
            </a:r>
            <a:r>
              <a:rPr lang="pl-PL" dirty="0" smtClean="0"/>
              <a:t>(5 minut). </a:t>
            </a:r>
          </a:p>
          <a:p>
            <a:pPr>
              <a:buNone/>
            </a:pPr>
            <a:r>
              <a:rPr lang="pl-PL" dirty="0" smtClean="0"/>
              <a:t>3. Egzamin z każdego przedmiotu rozpoczyna się o godzinie określonej w harmonogramie przeprowadzania egzaminu ósmoklasisty.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553</Words>
  <Application>Microsoft Office PowerPoint</Application>
  <PresentationFormat>Pokaz na ekranie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Egzamin ósmoklasisty</vt:lpstr>
      <vt:lpstr>TERMINY EGZAMINÓW</vt:lpstr>
      <vt:lpstr>CZAS TRWANIA EGZAMINÓW</vt:lpstr>
      <vt:lpstr>ZASADY PRZEBIEGU EGZAMINU</vt:lpstr>
      <vt:lpstr>ZADANIA NA EGZAMINIE</vt:lpstr>
      <vt:lpstr>WYNIKI I ZAŚWIADCZENIA</vt:lpstr>
      <vt:lpstr>UPRAWNIENIA LAUREATÓW  I FINALISTÓW KONKURSÓW </vt:lpstr>
      <vt:lpstr>UPRAWNIENIA UCZNIÓW ZE SPECJALNYMI POTRZEBAMI EDUKACYJNYMI </vt:lpstr>
      <vt:lpstr>PRZEBIEG EGZAMINU</vt:lpstr>
      <vt:lpstr>PRZEBIEG EGZAMINU</vt:lpstr>
      <vt:lpstr>PRZEBIEG EGZAMINU</vt:lpstr>
      <vt:lpstr>UNIEWAŻNIENIE EGZAMINU</vt:lpstr>
      <vt:lpstr>UNIEWAŻNIENIE EGZAMINU</vt:lpstr>
      <vt:lpstr>UNIEWAŻNIENIE EGZAMINU</vt:lpstr>
      <vt:lpstr>UNIEWAŻNIENIE EGZAMINU</vt:lpstr>
      <vt:lpstr>WGLĄD DO PRAC EGZAMINACYJNYCH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Admin</dc:creator>
  <cp:lastModifiedBy>Admin</cp:lastModifiedBy>
  <cp:revision>11</cp:revision>
  <dcterms:created xsi:type="dcterms:W3CDTF">2022-02-22T16:03:34Z</dcterms:created>
  <dcterms:modified xsi:type="dcterms:W3CDTF">2022-12-03T08:02:07Z</dcterms:modified>
</cp:coreProperties>
</file>